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9"/>
  </p:notesMasterIdLst>
  <p:sldIdLst>
    <p:sldId id="256" r:id="rId3"/>
    <p:sldId id="262" r:id="rId4"/>
    <p:sldId id="265" r:id="rId5"/>
    <p:sldId id="271" r:id="rId6"/>
    <p:sldId id="272" r:id="rId7"/>
    <p:sldId id="273" r:id="rId8"/>
    <p:sldId id="274" r:id="rId9"/>
    <p:sldId id="282" r:id="rId10"/>
    <p:sldId id="281" r:id="rId11"/>
    <p:sldId id="279" r:id="rId12"/>
    <p:sldId id="278" r:id="rId13"/>
    <p:sldId id="277" r:id="rId14"/>
    <p:sldId id="280" r:id="rId15"/>
    <p:sldId id="264" r:id="rId16"/>
    <p:sldId id="283" r:id="rId17"/>
    <p:sldId id="261" r:id="rId18"/>
  </p:sldIdLst>
  <p:sldSz cx="9144000" cy="5715000" type="screen16x10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99" autoAdjust="0"/>
    <p:restoredTop sz="93392" autoAdjust="0"/>
  </p:normalViewPr>
  <p:slideViewPr>
    <p:cSldViewPr>
      <p:cViewPr>
        <p:scale>
          <a:sx n="115" d="100"/>
          <a:sy n="115" d="100"/>
        </p:scale>
        <p:origin x="448" y="29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5/26/16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60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85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</a:t>
            </a:r>
            <a:r>
              <a:rPr lang="en-US" baseline="0" dirty="0" smtClean="0"/>
              <a:t> In here, we choose the rotated box, The first </a:t>
            </a:r>
            <a:r>
              <a:rPr lang="en-US" altLang="zh-CN" baseline="0" dirty="0" smtClean="0"/>
              <a:t>4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steps are same with the last image. But when we finding and sorting the 4 corners, did you see any difference?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61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mark</a:t>
            </a:r>
            <a:r>
              <a:rPr lang="en-US" baseline="0" dirty="0" smtClean="0"/>
              <a:t> these 4 points in the image.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64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</a:t>
            </a:r>
            <a:r>
              <a:rPr lang="en-US" baseline="0" dirty="0" smtClean="0"/>
              <a:t> step, let’s create a square and mark the four corners of this square. What will happen if we use these eight corners to calculate the transformation matrix and recover the image?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13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get a orthogonal result comparing with the standard</a:t>
            </a:r>
            <a:r>
              <a:rPr lang="en-US" baseline="0" dirty="0" smtClean="0"/>
              <a:t> form. Why that happen? Because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just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corner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clockwise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sorting,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aseline="0" dirty="0" smtClean="0"/>
              <a:t>we don</a:t>
            </a:r>
            <a:r>
              <a:rPr lang="uk-UA" baseline="0" dirty="0" smtClean="0"/>
              <a:t>’</a:t>
            </a:r>
            <a:r>
              <a:rPr lang="en-US" baseline="0" dirty="0" smtClean="0"/>
              <a:t>t know the </a:t>
            </a:r>
            <a:r>
              <a:rPr lang="en-US" altLang="zh-CN" baseline="0" dirty="0" smtClean="0"/>
              <a:t>absolutely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correct 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corners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position.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anyway,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dirty="0" smtClean="0"/>
              <a:t>orthogonal </a:t>
            </a:r>
            <a:r>
              <a:rPr lang="en-US" altLang="zh-CN" dirty="0" smtClean="0"/>
              <a:t>result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now.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40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overcome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result.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matching.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crop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matching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feature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standard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logo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image.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96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people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probably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ask,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don’t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matching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calculate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directly?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matching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always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correct,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wrong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matching.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matching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roughly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accurate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enough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previous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just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judge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roughly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0,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90,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180,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-90.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Previous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vertical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parallel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correct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that.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69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video.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algorithm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performed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against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scaling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rotation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perspective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transform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want.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 does work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11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Ok,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thanks</a:t>
            </a:r>
            <a:r>
              <a:rPr lang="zh-CN" altLang="en-US" dirty="0" smtClean="0"/>
              <a:t> </a:t>
            </a:r>
            <a:r>
              <a:rPr lang="en-US" altLang="zh-CN" dirty="0" smtClean="0"/>
              <a:t>Li</a:t>
            </a:r>
            <a:r>
              <a:rPr lang="zh-CN" altLang="en-US" dirty="0" smtClean="0"/>
              <a:t> </a:t>
            </a:r>
            <a:r>
              <a:rPr lang="en-US" altLang="zh-CN" dirty="0" smtClean="0"/>
              <a:t>sun,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simply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explain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preprocessing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works.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unique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number,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trying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classify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box.</a:t>
            </a:r>
            <a:endParaRPr lang="en-US" dirty="0" smtClean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8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Ok</a:t>
            </a:r>
            <a:r>
              <a:rPr lang="zh-CN" altLang="en-US" dirty="0" smtClean="0"/>
              <a:t> </a:t>
            </a:r>
            <a:r>
              <a:rPr lang="en-US" altLang="zh-CN" dirty="0" smtClean="0"/>
              <a:t>,I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preprocessing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workflow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sample.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Remember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sample.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Consists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6</a:t>
            </a:r>
            <a:r>
              <a:rPr lang="zh-CN" altLang="en-US" dirty="0" smtClean="0"/>
              <a:t> </a:t>
            </a:r>
            <a:r>
              <a:rPr lang="en-US" altLang="zh-CN" dirty="0" smtClean="0"/>
              <a:t>steps.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Because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square.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narrow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down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search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area.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93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Opencv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provided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useful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implementation,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just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15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moments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geometric</a:t>
            </a:r>
            <a:r>
              <a:rPr lang="zh-CN" altLang="en-US" dirty="0" smtClean="0"/>
              <a:t> </a:t>
            </a:r>
            <a:r>
              <a:rPr lang="en-US" dirty="0" smtClean="0"/>
              <a:t>attribution</a:t>
            </a:r>
            <a:r>
              <a:rPr lang="en-US" altLang="zh-CN" dirty="0" smtClean="0"/>
              <a:t>(area,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perimeter).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don’t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closel</a:t>
            </a:r>
            <a:r>
              <a:rPr lang="en-US" altLang="zh-CN" baseline="0" dirty="0" smtClean="0"/>
              <a:t>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explain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that?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32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Quadrilateral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corners,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less.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sorting,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always</a:t>
            </a:r>
            <a:r>
              <a:rPr lang="zh-CN" alt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sorted clockwise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11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length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square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determined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quadrilateral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detected.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73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we can get a good result now.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31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Ok,</a:t>
            </a:r>
            <a:r>
              <a:rPr lang="zh-CN" altLang="en-US" dirty="0" smtClean="0"/>
              <a:t> </a:t>
            </a:r>
            <a:r>
              <a:rPr lang="en-US" altLang="zh-CN" dirty="0" smtClean="0"/>
              <a:t>let’s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review</a:t>
            </a:r>
            <a:r>
              <a:rPr lang="zh-CN" altLang="en-US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 techniques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finish?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corse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not,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said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before.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happen??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49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75860"/>
            <a:ext cx="9144000" cy="7391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-9144" y="5044440"/>
            <a:ext cx="2249424" cy="594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2359152" y="5036820"/>
            <a:ext cx="6784848" cy="59436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5041698"/>
            <a:ext cx="6515100" cy="5715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2800">
                <a:solidFill>
                  <a:srgbClr val="FFFFFF"/>
                </a:solidFill>
              </a:defRPr>
            </a:lvl1pPr>
            <a:lvl2pPr marL="457182" indent="0" algn="ctr" eaLnBrk="1" latinLnBrk="0" hangingPunct="1">
              <a:buNone/>
            </a:lvl2pPr>
            <a:lvl3pPr marL="914364" indent="0" algn="ctr" eaLnBrk="1" latinLnBrk="0" hangingPunct="1">
              <a:buNone/>
            </a:lvl3pPr>
            <a:lvl4pPr marL="1371545" indent="0" algn="ctr" eaLnBrk="1" latinLnBrk="0" hangingPunct="1">
              <a:buNone/>
            </a:lvl4pPr>
            <a:lvl5pPr marL="1828727" indent="0" algn="ctr" eaLnBrk="1" latinLnBrk="0" hangingPunct="1">
              <a:buNone/>
            </a:lvl5pPr>
            <a:lvl6pPr marL="2285909" indent="0" algn="ctr" eaLnBrk="1" latinLnBrk="0" hangingPunct="1">
              <a:buNone/>
            </a:lvl6pPr>
            <a:lvl7pPr marL="2743091" indent="0" algn="ctr" eaLnBrk="1" latinLnBrk="0" hangingPunct="1">
              <a:buNone/>
            </a:lvl7pPr>
            <a:lvl8pPr marL="3200272" indent="0" algn="ctr" eaLnBrk="1" latinLnBrk="0" hangingPunct="1">
              <a:buNone/>
            </a:lvl8pPr>
            <a:lvl9pPr marL="3657454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5057249"/>
            <a:ext cx="2057400" cy="571500"/>
          </a:xfrm>
        </p:spPr>
        <p:txBody>
          <a:bodyPr>
            <a:noAutofit/>
          </a:bodyPr>
          <a:lstStyle>
            <a:lvl1pPr algn="ctr" eaLnBrk="1" latinLnBrk="0" hangingPunct="1">
              <a:defRPr kumimoji="0"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047E157E-8DCB-4F70-A0AF-5EB586A91DD4}" type="datetime1">
              <a:rPr kumimoji="0" lang="en-US" smtClean="0">
                <a:solidFill>
                  <a:srgbClr val="FFFFFF"/>
                </a:solidFill>
              </a:rPr>
              <a:pPr algn="ctr"/>
              <a:t>5/26/16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4" y="197118"/>
            <a:ext cx="5867400" cy="304271"/>
          </a:xfrm>
        </p:spPr>
        <p:txBody>
          <a:bodyPr/>
          <a:lstStyle>
            <a:lvl1pPr algn="r"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90500"/>
            <a:ext cx="838200" cy="3175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kumimoji="0" lang="en-US" smtClean="0">
                <a:solidFill>
                  <a:schemeClr val="tx2"/>
                </a:solidFill>
              </a:rPr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603500"/>
            <a:ext cx="6477000" cy="2264833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kumimoji="0" lang="en-US" smtClean="0"/>
              <a:pPr/>
              <a:t>5/26/16</a:t>
            </a:fld>
            <a:endParaRPr kumimoji="0"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502835"/>
            <a:ext cx="8153400" cy="3640667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1" y="2286001"/>
            <a:ext cx="7123114" cy="1394354"/>
          </a:xfrm>
        </p:spPr>
        <p:txBody>
          <a:bodyPr anchor="t"/>
          <a:lstStyle>
            <a:lvl1pPr eaLnBrk="1" latinLnBrk="0" hangingPunct="1">
              <a:buNone/>
              <a:defRPr kumimoji="0" sz="2800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18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 smtClean="0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270000"/>
            <a:ext cx="9144000" cy="9525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0" y="1333500"/>
            <a:ext cx="1295400" cy="8255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1371600" y="1333500"/>
            <a:ext cx="7772400" cy="8255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333500"/>
            <a:ext cx="7620000" cy="825500"/>
          </a:xfrm>
        </p:spPr>
        <p:txBody>
          <a:bodyPr/>
          <a:lstStyle>
            <a:lvl1pPr algn="l" eaLnBrk="1" latinLnBrk="0" hangingPunct="1">
              <a:buNone/>
              <a:defRPr kumimoji="0"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kumimoji="0" lang="en-US" smtClean="0"/>
              <a:pPr/>
              <a:t>5/26/16</a:t>
            </a:fld>
            <a:endParaRPr kumimoji="0"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460501"/>
            <a:ext cx="1295400" cy="584730"/>
          </a:xfrm>
        </p:spPr>
        <p:txBody>
          <a:bodyPr>
            <a:noAutofit/>
          </a:bodyPr>
          <a:lstStyle>
            <a:lvl1pPr eaLnBrk="1" latinLnBrk="0" hangingPunct="1">
              <a:defRPr kumimoji="0"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502835"/>
            <a:ext cx="3886200" cy="3631804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2" y="1502833"/>
            <a:ext cx="3886200" cy="3631806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rPr kumimoji="0" lang="en-US" smtClean="0"/>
              <a:pPr/>
              <a:t>5/26/16</a:t>
            </a:fld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31233"/>
            <a:ext cx="8153400" cy="111760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133131"/>
            <a:ext cx="3886200" cy="2921000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133131"/>
            <a:ext cx="3886200" cy="2921000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rPr kumimoji="0" lang="en-US" smtClean="0"/>
              <a:pPr/>
              <a:t>5/26/16</a:t>
            </a:fld>
            <a:endParaRPr kumimoji="0"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513652"/>
            <a:ext cx="3886200" cy="589280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 smtClean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513652"/>
            <a:ext cx="3886200" cy="589280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 smtClean="0"/>
              <a:t>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kumimoji="0" lang="en-US" smtClean="0"/>
              <a:pPr/>
              <a:t>5/26/16</a:t>
            </a:fld>
            <a:endParaRPr kumimoji="0"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kumimoji="0" lang="en-US" smtClean="0"/>
              <a:pPr/>
              <a:t>5/26/16</a:t>
            </a:fld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5207000"/>
            <a:ext cx="533400" cy="3175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kumimoji="0" lang="en-US" smtClean="0">
                <a:solidFill>
                  <a:schemeClr val="tx2"/>
                </a:solidFill>
              </a:rPr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1233"/>
            <a:ext cx="8153400" cy="1117600"/>
          </a:xfrm>
        </p:spPr>
        <p:txBody>
          <a:bodyPr anchor="b"/>
          <a:lstStyle>
            <a:lvl1pPr algn="l" eaLnBrk="1" latinLnBrk="0" hangingPunct="1">
              <a:buNone/>
              <a:defRPr kumimoji="0" sz="4200" b="0"/>
            </a:lvl1pPr>
            <a:extLst/>
          </a:lstStyle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kumimoji="0" lang="en-US" smtClean="0"/>
              <a:pPr/>
              <a:t>5/26/16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87502"/>
            <a:ext cx="1600200" cy="3471333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000"/>
              </a:spcAft>
              <a:buNone/>
              <a:defRPr kumimoji="0" sz="1800"/>
            </a:lvl1pPr>
            <a:lvl2pPr eaLnBrk="1" latinLnBrk="0" hangingPunct="1">
              <a:buNone/>
              <a:defRPr kumimoji="0" sz="1200"/>
            </a:lvl2pPr>
            <a:lvl3pPr eaLnBrk="1" latinLnBrk="0" hangingPunct="1">
              <a:buNone/>
              <a:defRPr kumimoji="0" sz="1000"/>
            </a:lvl3pPr>
            <a:lvl4pPr eaLnBrk="1" latinLnBrk="0" hangingPunct="1">
              <a:buNone/>
              <a:defRPr kumimoji="0" sz="900"/>
            </a:lvl4pPr>
            <a:lvl5pPr eaLnBrk="1" latinLnBrk="0" hangingPunct="1">
              <a:buNone/>
              <a:defRPr kumimoji="0" sz="900"/>
            </a:lvl5pPr>
            <a:extLst/>
          </a:lstStyle>
          <a:p>
            <a:pPr lvl="0" eaLnBrk="1" latinLnBrk="1" hangingPunct="1"/>
            <a:r>
              <a:rPr lang="en-US" smtClean="0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587500"/>
            <a:ext cx="6400800" cy="3556000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9" y="0"/>
            <a:ext cx="7586332" cy="3799840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572000"/>
            <a:ext cx="7315200" cy="5715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1700"/>
            </a:lvl1pPr>
            <a:lvl2pPr eaLnBrk="1" latinLnBrk="0" hangingPunct="1">
              <a:buFontTx/>
              <a:buNone/>
              <a:defRPr kumimoji="0" sz="1200"/>
            </a:lvl2pPr>
            <a:lvl3pPr eaLnBrk="1" latinLnBrk="0" hangingPunct="1">
              <a:buFontTx/>
              <a:buNone/>
              <a:defRPr kumimoji="0" sz="1000"/>
            </a:lvl3pPr>
            <a:lvl4pPr eaLnBrk="1" latinLnBrk="0" hangingPunct="1">
              <a:buFontTx/>
              <a:buNone/>
              <a:defRPr kumimoji="0" sz="900"/>
            </a:lvl4pPr>
            <a:lvl5pPr eaLnBrk="1" latinLnBrk="0" hangingPunct="1">
              <a:buFontTx/>
              <a:buNone/>
              <a:defRPr kumimoji="0" sz="900"/>
            </a:lvl5pPr>
            <a:extLst/>
          </a:lstStyle>
          <a:p>
            <a:pPr lvl="0" eaLnBrk="1" latinLnBrk="1" hangingPunct="1"/>
            <a:r>
              <a:rPr lang="en-US" smtClean="0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810000"/>
            <a:ext cx="9144000" cy="7391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-9144" y="3886200"/>
            <a:ext cx="1463040" cy="594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1545336" y="3878580"/>
            <a:ext cx="7589520" cy="59436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937000"/>
            <a:ext cx="7315200" cy="508000"/>
          </a:xfrm>
        </p:spPr>
        <p:txBody>
          <a:bodyPr anchor="ctr"/>
          <a:lstStyle>
            <a:lvl1pPr algn="l" eaLnBrk="1" latinLnBrk="0" hangingPunct="1">
              <a:buNone/>
              <a:defRPr kumimoji="0" sz="2800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72262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5207002"/>
            <a:ext cx="2667000" cy="304271"/>
          </a:xfrm>
        </p:spPr>
        <p:txBody>
          <a:bodyPr rtlCol="0"/>
          <a:lstStyle/>
          <a:p>
            <a:fld id="{E4606EA6-EFEA-4C30-9264-4F9291A5780D}" type="datetime1">
              <a:rPr kumimoji="0" lang="en-US" smtClean="0"/>
              <a:pPr/>
              <a:t>5/26/16</a:t>
            </a:fld>
            <a:endParaRPr kumimoji="0"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889375"/>
            <a:ext cx="1447800" cy="552982"/>
          </a:xfrm>
        </p:spPr>
        <p:txBody>
          <a:bodyPr rtlCol="0"/>
          <a:lstStyle>
            <a:lvl1pPr eaLnBrk="1" latinLnBrk="0" hangingPunct="1">
              <a:defRPr kumimoji="0" sz="2800"/>
            </a:lvl1pPr>
            <a:extLst/>
          </a:lstStyle>
          <a:p>
            <a:pPr algn="ctr"/>
            <a:fld id="{8F82E0A0-C266-4798-8C8F-B9F91E9DA37E}" type="slidenum">
              <a:rPr kumimoji="0"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5206841"/>
            <a:ext cx="4572000" cy="304271"/>
          </a:xfrm>
        </p:spPr>
        <p:txBody>
          <a:bodyPr rtlCol="0"/>
          <a:lstStyle/>
          <a:p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502835"/>
            <a:ext cx="8153400" cy="3602567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 smtClean="0"/>
              <a:t>Edit Master text styles</a:t>
            </a:r>
          </a:p>
          <a:p>
            <a:pPr lvl="1" eaLnBrk="1" latinLnBrk="1" hangingPunct="1"/>
            <a:r>
              <a:rPr kumimoji="0" lang="en-US" smtClean="0"/>
              <a:t>Second level</a:t>
            </a:r>
          </a:p>
          <a:p>
            <a:pPr lvl="2" eaLnBrk="1" latinLnBrk="1" hangingPunct="1"/>
            <a:r>
              <a:rPr kumimoji="0" lang="en-US" smtClean="0"/>
              <a:t>Third level</a:t>
            </a:r>
          </a:p>
          <a:p>
            <a:pPr lvl="3" eaLnBrk="1" latinLnBrk="1" hangingPunct="1"/>
            <a:r>
              <a:rPr kumimoji="0" lang="en-US" smtClean="0"/>
              <a:t>Fourth level</a:t>
            </a:r>
          </a:p>
          <a:p>
            <a:pPr lvl="4" eaLnBrk="1" latinLnBrk="1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5207002"/>
            <a:ext cx="2667000" cy="304271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  <a:extLst/>
          </a:lstStyle>
          <a:p>
            <a:fld id="{E4606EA6-EFEA-4C30-9264-4F9291A5780D}" type="datetime1">
              <a:rPr kumimoji="0" lang="en-US" smtClean="0"/>
              <a:pPr/>
              <a:t>5/26/16</a:t>
            </a:fld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3" y="5206841"/>
            <a:ext cx="5421083" cy="304271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216856"/>
            <a:ext cx="9144000" cy="2667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0" y="1254956"/>
            <a:ext cx="533400" cy="1905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590551" y="1254956"/>
            <a:ext cx="8553450" cy="1905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48342"/>
            <a:ext cx="533400" cy="20373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31233"/>
            <a:ext cx="8153400" cy="11176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kumimoji="0"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27" indent="-320027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55" indent="-274309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indent="-22859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indent="-22859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indent="-22859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036" indent="-22859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345" indent="-22859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654" indent="-22859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5962" indent="-22859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18.gif"/><Relationship Id="rId5" Type="http://schemas.openxmlformats.org/officeDocument/2006/relationships/image" Target="../media/image19.gif"/><Relationship Id="rId6" Type="http://schemas.openxmlformats.org/officeDocument/2006/relationships/image" Target="../media/image20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Lego</a:t>
            </a:r>
            <a:r>
              <a:rPr lang="zh-CN" altLang="en-US" dirty="0" smtClean="0"/>
              <a:t> </a:t>
            </a:r>
            <a:r>
              <a:rPr lang="en-US" altLang="zh-CN" dirty="0" smtClean="0"/>
              <a:t>Box</a:t>
            </a:r>
            <a:r>
              <a:rPr lang="zh-CN" altLang="en-US" dirty="0" smtClean="0"/>
              <a:t> </a:t>
            </a:r>
            <a:r>
              <a:rPr lang="en-US" altLang="zh-CN" dirty="0"/>
              <a:t>Recognition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dirty="0" smtClean="0"/>
              <a:t>Sun,</a:t>
            </a:r>
            <a:r>
              <a:rPr lang="zh-CN" altLang="en-US" dirty="0" smtClean="0"/>
              <a:t> </a:t>
            </a:r>
            <a:r>
              <a:rPr lang="en-US" altLang="zh-CN" dirty="0" smtClean="0"/>
              <a:t>Lyu,</a:t>
            </a:r>
            <a:r>
              <a:rPr lang="zh-CN" altLang="en-US" dirty="0" smtClean="0"/>
              <a:t> </a:t>
            </a:r>
            <a:r>
              <a:rPr lang="en-US" altLang="zh-CN" dirty="0" smtClean="0"/>
              <a:t>Zhang,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Chen</a:t>
            </a:r>
            <a:endParaRPr lang="en-US" altLang="zh-CN" dirty="0"/>
          </a:p>
          <a:p>
            <a:r>
              <a:rPr lang="en-US" altLang="zh-CN" dirty="0" smtClean="0"/>
              <a:t>27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9800"/>
            <a:ext cx="2736000" cy="20266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5616" y="3577580"/>
            <a:ext cx="3272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red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contours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quadrilateral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contour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Find and sort 4 corners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Create standard square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Calculate </a:t>
            </a:r>
            <a:r>
              <a:rPr lang="en-US" dirty="0" err="1"/>
              <a:t>tM</a:t>
            </a:r>
            <a:r>
              <a:rPr lang="en-US" dirty="0"/>
              <a:t> &amp; Recover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97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9800"/>
            <a:ext cx="2736000" cy="2026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27584" y="3073524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15616" y="2894512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1560" y="2791125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99592" y="2569468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stCxn id="18" idx="3"/>
          </p:cNvCxnSpPr>
          <p:nvPr/>
        </p:nvCxnSpPr>
        <p:spPr>
          <a:xfrm flipH="1">
            <a:off x="539552" y="3134987"/>
            <a:ext cx="298577" cy="298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1" idx="4"/>
          </p:cNvCxnSpPr>
          <p:nvPr/>
        </p:nvCxnSpPr>
        <p:spPr>
          <a:xfrm flipH="1">
            <a:off x="395536" y="2966520"/>
            <a:ext cx="756084" cy="75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95536" y="2580013"/>
            <a:ext cx="514601" cy="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51520" y="2827129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1892" y="32434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0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1491" y="26414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1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80373" y="23911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74242" y="35365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115616" y="3577580"/>
            <a:ext cx="3272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red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contours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quadrilateral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contour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Find and sort 4 corners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Create standard square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Calculate </a:t>
            </a:r>
            <a:r>
              <a:rPr lang="en-US" dirty="0" err="1"/>
              <a:t>tM</a:t>
            </a:r>
            <a:r>
              <a:rPr lang="en-US" dirty="0"/>
              <a:t> &amp; Recover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04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9800"/>
            <a:ext cx="2736000" cy="202666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7584" y="3073524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15616" y="2894512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11560" y="2791125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99592" y="2569468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7" idx="3"/>
          </p:cNvCxnSpPr>
          <p:nvPr/>
        </p:nvCxnSpPr>
        <p:spPr>
          <a:xfrm flipH="1">
            <a:off x="539552" y="3134987"/>
            <a:ext cx="298577" cy="298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4"/>
          </p:cNvCxnSpPr>
          <p:nvPr/>
        </p:nvCxnSpPr>
        <p:spPr>
          <a:xfrm flipH="1">
            <a:off x="395536" y="2966520"/>
            <a:ext cx="756084" cy="75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1"/>
          </p:cNvCxnSpPr>
          <p:nvPr/>
        </p:nvCxnSpPr>
        <p:spPr>
          <a:xfrm flipH="1">
            <a:off x="395536" y="2580013"/>
            <a:ext cx="514601" cy="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</p:cNvCxnSpPr>
          <p:nvPr/>
        </p:nvCxnSpPr>
        <p:spPr>
          <a:xfrm flipH="1">
            <a:off x="251520" y="2827129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11892" y="32434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0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74242" y="35365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1491" y="26414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1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80373" y="23911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15616" y="3577580"/>
            <a:ext cx="3272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red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contours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quadrilateral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contour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and sort 4 corners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Create standard square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Calculate </a:t>
            </a:r>
            <a:r>
              <a:rPr lang="en-US" dirty="0" err="1"/>
              <a:t>tM</a:t>
            </a:r>
            <a:r>
              <a:rPr lang="en-US" dirty="0"/>
              <a:t> &amp; Recover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4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9800"/>
            <a:ext cx="2736000" cy="2026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7584" y="3073524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15616" y="2894512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11560" y="2791125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99592" y="2569468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7" idx="3"/>
          </p:cNvCxnSpPr>
          <p:nvPr/>
        </p:nvCxnSpPr>
        <p:spPr>
          <a:xfrm flipH="1">
            <a:off x="539552" y="3134987"/>
            <a:ext cx="298577" cy="298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4"/>
          </p:cNvCxnSpPr>
          <p:nvPr/>
        </p:nvCxnSpPr>
        <p:spPr>
          <a:xfrm flipH="1">
            <a:off x="395536" y="2966520"/>
            <a:ext cx="756084" cy="75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1"/>
          </p:cNvCxnSpPr>
          <p:nvPr/>
        </p:nvCxnSpPr>
        <p:spPr>
          <a:xfrm flipH="1">
            <a:off x="395536" y="2580013"/>
            <a:ext cx="514601" cy="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</p:cNvCxnSpPr>
          <p:nvPr/>
        </p:nvCxnSpPr>
        <p:spPr>
          <a:xfrm flipH="1">
            <a:off x="251520" y="2827129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11892" y="32434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74242" y="35365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1491" y="26414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1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80373" y="23911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en-US" dirty="0"/>
          </a:p>
        </p:txBody>
      </p:sp>
      <p:pic>
        <p:nvPicPr>
          <p:cNvPr id="21" name="corneredWr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15616" y="3577580"/>
            <a:ext cx="3272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red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contours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quadrilateral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contour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and sort 4 corners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Create standard square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Calculate </a:t>
            </a:r>
            <a:r>
              <a:rPr lang="en-US" dirty="0" err="1" smtClean="0">
                <a:solidFill>
                  <a:srgbClr val="C00000"/>
                </a:solidFill>
              </a:rPr>
              <a:t>tM</a:t>
            </a:r>
            <a:r>
              <a:rPr lang="en-US" dirty="0" smtClean="0">
                <a:solidFill>
                  <a:srgbClr val="C00000"/>
                </a:solidFill>
              </a:rPr>
              <a:t> &amp; </a:t>
            </a:r>
            <a:r>
              <a:rPr lang="en-US" dirty="0">
                <a:solidFill>
                  <a:srgbClr val="C00000"/>
                </a:solidFill>
              </a:rPr>
              <a:t>Recover </a:t>
            </a:r>
            <a:r>
              <a:rPr lang="en-US" dirty="0" smtClean="0">
                <a:solidFill>
                  <a:srgbClr val="C00000"/>
                </a:solidFill>
              </a:rPr>
              <a:t>image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84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3" name="corneredWr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60750" y="1764905"/>
            <a:ext cx="5615906" cy="4159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" y="1764905"/>
            <a:ext cx="3971129" cy="280831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932758" y="3145532"/>
            <a:ext cx="1440160" cy="1440160"/>
          </a:xfrm>
          <a:prstGeom prst="ellipse">
            <a:avLst/>
          </a:prstGeom>
          <a:solidFill>
            <a:schemeClr val="accent2">
              <a:alpha val="4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4781123"/>
            <a:ext cx="5767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Matching the feature points with the standard logo 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Estimating</a:t>
            </a:r>
            <a:r>
              <a:rPr lang="zh-CN" altLang="en-US" dirty="0" smtClean="0"/>
              <a:t> </a:t>
            </a:r>
            <a:r>
              <a:rPr lang="en-US" dirty="0" smtClean="0"/>
              <a:t>rotation angle by matched feature points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Rotation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93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3" name="corneredWr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3692320" y="2324905"/>
            <a:ext cx="4320000" cy="32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552" y="4781123"/>
            <a:ext cx="5767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Matching the feature points with the standard logo 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Estimating</a:t>
            </a:r>
            <a:r>
              <a:rPr lang="zh-CN" altLang="en-US" dirty="0"/>
              <a:t> </a:t>
            </a:r>
            <a:r>
              <a:rPr lang="en-US" dirty="0"/>
              <a:t>rotation angle by matched feature points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Rotation again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" y="1764905"/>
            <a:ext cx="397112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3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81" y="1586860"/>
            <a:ext cx="1651432" cy="1299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81" y="2894993"/>
            <a:ext cx="1656543" cy="13031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81" y="4207146"/>
            <a:ext cx="1651432" cy="12991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50" y="1616653"/>
            <a:ext cx="4303653" cy="33855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44902" y="2567336"/>
            <a:ext cx="780983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S</a:t>
            </a:r>
            <a:r>
              <a:rPr lang="en-US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caling</a:t>
            </a:r>
            <a:endParaRPr lang="en-US" sz="1600" b="1" dirty="0">
              <a:solidFill>
                <a:srgbClr val="FF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56997" y="3895532"/>
            <a:ext cx="865943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R</a:t>
            </a:r>
            <a:r>
              <a:rPr lang="en-US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otation</a:t>
            </a:r>
            <a:endParaRPr lang="en-US" sz="1600" b="1" dirty="0">
              <a:solidFill>
                <a:srgbClr val="FF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03326" y="4973319"/>
            <a:ext cx="1125629" cy="584775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Perspective</a:t>
            </a:r>
            <a:endParaRPr lang="en-US" sz="1600" b="1" dirty="0">
              <a:solidFill>
                <a:srgbClr val="FF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r>
              <a:rPr lang="en-US" altLang="zh-CN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transform</a:t>
            </a:r>
            <a:endParaRPr lang="en-US" sz="1600" b="1" dirty="0">
              <a:solidFill>
                <a:srgbClr val="FF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32736" y="5017740"/>
            <a:ext cx="18998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 smtClean="0">
                <a:latin typeface="Arial" charset="0"/>
                <a:ea typeface="Arial" charset="0"/>
                <a:cs typeface="Arial" charset="0"/>
              </a:rPr>
              <a:t>Figx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zh-CN" alt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mplementing 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83851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59" y="1492282"/>
            <a:ext cx="2520000" cy="1866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79" y="1489956"/>
            <a:ext cx="2520000" cy="1866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78" y="1489348"/>
            <a:ext cx="2520000" cy="18666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35" y="1489349"/>
            <a:ext cx="2520000" cy="186666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01840" y="3358948"/>
            <a:ext cx="157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Scaling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00157" y="3358948"/>
            <a:ext cx="928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Rotation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24258" y="3356015"/>
            <a:ext cx="2140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Perspective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transform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7700" y="3361460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1520" y="3839478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detect the red logo, recover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the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shooting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box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shooting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extract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Number area 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defined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box</a:t>
            </a:r>
            <a:r>
              <a:rPr lang="zh-CN" altLang="en-US" dirty="0" smtClean="0"/>
              <a:t> </a:t>
            </a:r>
            <a:r>
              <a:rPr lang="en-US" altLang="zh-CN" dirty="0" smtClean="0"/>
              <a:t>surface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parallel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shooting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camera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morphology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7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4011369"/>
            <a:ext cx="3168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Step1:</a:t>
            </a:r>
            <a:r>
              <a:rPr lang="zh-CN" altLang="en-US" dirty="0" smtClean="0"/>
              <a:t> 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HSV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4011369"/>
            <a:ext cx="3168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contours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8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2" y="4011369"/>
            <a:ext cx="3168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/>
              <a:t>3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Picking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biggest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quadrilateral</a:t>
            </a:r>
            <a:r>
              <a:rPr lang="zh-CN" altLang="en-US" dirty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contours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geometric</a:t>
            </a:r>
            <a:r>
              <a:rPr lang="zh-CN" altLang="en-US" dirty="0" smtClean="0"/>
              <a:t> </a:t>
            </a:r>
            <a:r>
              <a:rPr lang="en-US" dirty="0" smtClean="0"/>
              <a:t>attribution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5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2" y="4011369"/>
            <a:ext cx="3168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/>
              <a:t>4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 sorting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corners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Harris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method.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verify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quadrilateral.</a:t>
            </a:r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6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9800"/>
            <a:ext cx="4320000" cy="32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2" y="4011369"/>
            <a:ext cx="3168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/>
              <a:t>5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Creating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square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preparing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affine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transform.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12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9800"/>
            <a:ext cx="4320000" cy="32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65" y="1843106"/>
            <a:ext cx="4320000" cy="32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9552" y="4011369"/>
            <a:ext cx="31683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6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Calculating the transformation matrix(</a:t>
            </a:r>
            <a:r>
              <a:rPr lang="en-US" altLang="zh-CN" dirty="0" err="1" smtClean="0"/>
              <a:t>tM</a:t>
            </a:r>
            <a:r>
              <a:rPr lang="en-US" altLang="zh-CN" dirty="0" smtClean="0"/>
              <a:t>) by quadrilateral corners and standard square corners.</a:t>
            </a:r>
          </a:p>
          <a:p>
            <a:r>
              <a:rPr lang="en-US" altLang="zh-CN" dirty="0" err="1" smtClean="0"/>
              <a:t>tM</a:t>
            </a:r>
            <a:r>
              <a:rPr lang="en-US" altLang="zh-CN" dirty="0" smtClean="0"/>
              <a:t> could be used </a:t>
            </a:r>
            <a:r>
              <a:rPr lang="en-US" altLang="zh-CN" dirty="0"/>
              <a:t>to  recover the </a:t>
            </a:r>
            <a:r>
              <a:rPr lang="en-US" altLang="zh-CN" dirty="0" smtClean="0"/>
              <a:t>tortile box.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9653"/>
            <a:ext cx="4320000" cy="3196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5616" y="3577580"/>
            <a:ext cx="3272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Pick red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Find contours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Pick </a:t>
            </a:r>
            <a:r>
              <a:rPr lang="en-US" altLang="zh-CN" dirty="0"/>
              <a:t>quadrilateral </a:t>
            </a:r>
            <a:r>
              <a:rPr lang="zh-CN" altLang="en-US" dirty="0" smtClean="0"/>
              <a:t> </a:t>
            </a:r>
            <a:r>
              <a:rPr lang="en-US" dirty="0" smtClean="0"/>
              <a:t>contour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Find and sort 4 corners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Create standard square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Calculate </a:t>
            </a:r>
            <a:r>
              <a:rPr lang="en-US" dirty="0" err="1"/>
              <a:t>tM</a:t>
            </a:r>
            <a:r>
              <a:rPr lang="en-US" dirty="0"/>
              <a:t> &amp; Recover image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20072" y="5045194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Is that finish?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5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entation16x9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92F831A-BD16-4DAF-8CAE-F21564186F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Widescreen presentation</Template>
  <TotalTime>0</TotalTime>
  <Words>911</Words>
  <Application>Microsoft Macintosh PowerPoint</Application>
  <PresentationFormat>On-screen Show (16:10)</PresentationFormat>
  <Paragraphs>119</Paragraphs>
  <Slides>16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 Narrow</vt:lpstr>
      <vt:lpstr>Calibri</vt:lpstr>
      <vt:lpstr>Tw Cen MT</vt:lpstr>
      <vt:lpstr>Wingdings</vt:lpstr>
      <vt:lpstr>Wingdings 2</vt:lpstr>
      <vt:lpstr>华文仿宋</vt:lpstr>
      <vt:lpstr>宋体</vt:lpstr>
      <vt:lpstr>Arial</vt:lpstr>
      <vt:lpstr>WidescreenPresentation16x9</vt:lpstr>
      <vt:lpstr>Lego Box Recognition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</vt:vector>
  </TitlesOfParts>
  <Manager/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2016-05-07T09:30:52Z</dcterms:created>
  <dcterms:modified xsi:type="dcterms:W3CDTF">2016-05-27T08:27:33Z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TC101769309990</vt:lpwstr>
  </property>
</Properties>
</file>